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0" r:id="rId4"/>
    <p:sldId id="261" r:id="rId5"/>
    <p:sldId id="263" r:id="rId6"/>
    <p:sldId id="262" r:id="rId7"/>
    <p:sldId id="264" r:id="rId8"/>
    <p:sldId id="265" r:id="rId9"/>
    <p:sldId id="267" r:id="rId10"/>
    <p:sldId id="269" r:id="rId11"/>
    <p:sldId id="270" r:id="rId12"/>
    <p:sldId id="271" r:id="rId13"/>
    <p:sldId id="273" r:id="rId14"/>
    <p:sldId id="272" r:id="rId15"/>
    <p:sldId id="274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>
      <p:cViewPr>
        <p:scale>
          <a:sx n="101" d="100"/>
          <a:sy n="101" d="100"/>
        </p:scale>
        <p:origin x="-19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ocuments\&#1050;&#1085;&#1080;&#1075;&#1072;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236980660842138E-2"/>
          <c:y val="0.30583847261057051"/>
          <c:w val="0.60310612708242339"/>
          <c:h val="0.38480458459399958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174129353233834"/>
          <c:y val="0.25"/>
          <c:w val="0.3383084577114428"/>
          <c:h val="0.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169408"/>
        <c:axId val="35170944"/>
        <c:axId val="0"/>
      </c:bar3DChart>
      <c:catAx>
        <c:axId val="35169408"/>
        <c:scaling>
          <c:orientation val="minMax"/>
        </c:scaling>
        <c:delete val="0"/>
        <c:axPos val="b"/>
        <c:majorTickMark val="out"/>
        <c:minorTickMark val="none"/>
        <c:tickLblPos val="nextTo"/>
        <c:crossAx val="35170944"/>
        <c:crosses val="autoZero"/>
        <c:auto val="1"/>
        <c:lblAlgn val="ctr"/>
        <c:lblOffset val="100"/>
        <c:noMultiLvlLbl val="0"/>
      </c:catAx>
      <c:valAx>
        <c:axId val="35170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169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>
          <a:solidFill>
            <a:schemeClr val="tx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5432553" cy="336396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0.375</cdr:x>
      <cdr:y>0.28358</cdr:y>
    </cdr:from>
    <cdr:to>
      <cdr:x>0.42708</cdr:x>
      <cdr:y>0.32836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288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0.33333</cdr:x>
      <cdr:y>0.26866</cdr:y>
    </cdr:from>
    <cdr:to>
      <cdr:x>0.45833</cdr:x>
      <cdr:y>0.35821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56" y="1296144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0.65625</cdr:x>
      <cdr:y>0.08955</cdr:y>
    </cdr:from>
    <cdr:to>
      <cdr:x>0.76042</cdr:x>
      <cdr:y>0.16418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536504" y="43204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0.3169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524841"/>
          <a:ext cx="6696744" cy="1131343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2C401-BE70-4934-87D1-17D7F802853D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15035-A60B-4E89-8401-17656E93A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46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15035-A60B-4E89-8401-17656E93A1A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133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15035-A60B-4E89-8401-17656E93A1A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163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2/16/2024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lang="en-US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41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455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776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968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103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01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4598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554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9329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8015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2/16/2024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2993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40000"/>
                <a:lumOff val="6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5350E1-2E69-4FF9-9B89-1D78CBC17814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16.02.2024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302E29-D9E5-4E7B-B247-457D3795D3B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760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1268760"/>
            <a:ext cx="763284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</a:rPr>
              <a:t>Инвестиционный паспорт города Кузнецка </a:t>
            </a:r>
          </a:p>
          <a:p>
            <a:pPr algn="ctr"/>
            <a:endParaRPr lang="ru-RU" sz="3600" b="1" dirty="0">
              <a:solidFill>
                <a:schemeClr val="tx1">
                  <a:lumMod val="95000"/>
                </a:schemeClr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состоянию на </a:t>
            </a:r>
            <a:r>
              <a:rPr lang="ru-RU" sz="28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01.01.2024)</a:t>
            </a:r>
            <a:endParaRPr lang="ru-RU" sz="2800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http://megabook.ru/stream/mediapreview?Key=%D0%9A%D1%83%D0%B7%D0%BD%D0%B5%D1%86%D0%BA%20(%D0%B3%D0%B5%D1%80%D0%B1)&amp;Width=654&amp;Height=6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5143" y="3573016"/>
            <a:ext cx="1597729" cy="1932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62224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Транспортная инфраструктура </a:t>
            </a:r>
          </a:p>
          <a:p>
            <a:pPr algn="ctr"/>
            <a:r>
              <a:rPr lang="ru-RU" sz="2800" b="1" dirty="0" smtClean="0"/>
              <a:t>города Кузнецка</a:t>
            </a:r>
            <a:endParaRPr lang="ru-RU" sz="2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2132856"/>
            <a:ext cx="741682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/>
              <a:t>В черте города проходит федеральная автомобильная дорога М5 «Урал» (Москва- Челябинск- Екатеринбург). </a:t>
            </a:r>
            <a:endParaRPr lang="ru-RU" sz="2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 smtClean="0"/>
              <a:t>Удаленность от областного центра (г. Пенза) –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</a:t>
            </a:r>
            <a:r>
              <a:rPr lang="ru-RU" sz="2200" dirty="0" smtClean="0"/>
              <a:t> км.</a:t>
            </a:r>
          </a:p>
          <a:p>
            <a:endParaRPr lang="ru-RU" sz="2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200" dirty="0"/>
              <a:t>В Кузнецке находится железнодорожная станция Кузнецк Куйбышевской железной дороги</a:t>
            </a:r>
          </a:p>
        </p:txBody>
      </p:sp>
    </p:spTree>
    <p:extLst>
      <p:ext uri="{BB962C8B-B14F-4D97-AF65-F5344CB8AC3E}">
        <p14:creationId xmlns:p14="http://schemas.microsoft.com/office/powerpoint/2010/main" val="7691321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Потребительский потенциал </a:t>
            </a:r>
          </a:p>
          <a:p>
            <a:pPr algn="ctr"/>
            <a:r>
              <a:rPr lang="ru-RU" sz="2800" b="1" dirty="0" smtClean="0"/>
              <a:t>города Кузнецка, млн. руб.</a:t>
            </a:r>
          </a:p>
          <a:p>
            <a:pPr algn="ctr"/>
            <a:endParaRPr lang="ru-RU" sz="1600" b="1" dirty="0" smtClean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 smtClean="0"/>
              <a:t>Оборот розничной торговли</a:t>
            </a:r>
            <a:endParaRPr lang="ru-RU" sz="16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549447"/>
              </p:ext>
            </p:extLst>
          </p:nvPr>
        </p:nvGraphicFramePr>
        <p:xfrm>
          <a:off x="1763688" y="2156859"/>
          <a:ext cx="5623520" cy="374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Диаграмма" r:id="rId4" imgW="2743200" imgH="1828710" progId="MSGraph.Chart.8">
                  <p:embed/>
                </p:oleObj>
              </mc:Choice>
              <mc:Fallback>
                <p:oleObj name="Диаграмма" r:id="rId4" imgW="2743200" imgH="1828710" progId="MSGraph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156859"/>
                        <a:ext cx="5623520" cy="3749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7644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Финансовый потенциал </a:t>
            </a:r>
          </a:p>
          <a:p>
            <a:pPr algn="ctr"/>
            <a:r>
              <a:rPr lang="ru-RU" sz="2800" b="1" dirty="0" smtClean="0"/>
              <a:t>города Кузнецка</a:t>
            </a:r>
          </a:p>
          <a:p>
            <a:pPr algn="ctr"/>
            <a:endParaRPr lang="ru-RU" sz="28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768617"/>
              </p:ext>
            </p:extLst>
          </p:nvPr>
        </p:nvGraphicFramePr>
        <p:xfrm>
          <a:off x="1464916" y="1789659"/>
          <a:ext cx="6129188" cy="40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Диаграмма" r:id="rId3" imgW="3886132" imgH="2590920" progId="MSGraph.Chart.8">
                  <p:embed/>
                </p:oleObj>
              </mc:Choice>
              <mc:Fallback>
                <p:oleObj name="Диаграмма" r:id="rId3" imgW="3886132" imgH="2590920" progId="MSGraph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4916" y="1789659"/>
                        <a:ext cx="6129188" cy="408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45983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Здравоохранение в городе Кузнецке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95101"/>
              </p:ext>
            </p:extLst>
          </p:nvPr>
        </p:nvGraphicFramePr>
        <p:xfrm>
          <a:off x="457200" y="1916832"/>
          <a:ext cx="8229600" cy="37444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567800"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Категория медицинского персонала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Высшая квалификационная категория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Первая квалификационная категория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b="1" i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Вторая квалификационная категория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608815"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Врачи — 57,1 %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34 %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16,10 %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7,00 %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567800"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Средний медицинские работники – 87,6 %, из них: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69,6 %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11,3 %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444444"/>
                          </a:solidFill>
                          <a:effectLst/>
                          <a:latin typeface="Times New Roman"/>
                          <a:ea typeface="Times New Roman"/>
                        </a:rPr>
                        <a:t>6,70 %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4862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Образование  в городе Кузнецке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700808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дошкольных образовательных организаций;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 организаций;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 дополнительного образования детей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оздоровительный лагерь «Луч». </a:t>
            </a:r>
          </a:p>
        </p:txBody>
      </p:sp>
    </p:spTree>
    <p:extLst>
      <p:ext uri="{BB962C8B-B14F-4D97-AF65-F5344CB8AC3E}">
        <p14:creationId xmlns:p14="http://schemas.microsoft.com/office/powerpoint/2010/main" val="11965406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Правовые основы инвестиционной деятельности в городе Кузнецке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00808"/>
            <a:ext cx="84969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Кузнецка от 28.10.2013 №2127 об утверждении муниципальной программы «Развитие инвестиционного потенциала и предпринимательства в городе Кузнецке Пензенской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 изменениями); 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24883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43501" y="1628800"/>
            <a:ext cx="370184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200" b="1" dirty="0" smtClean="0"/>
              <a:t>Контактная информация</a:t>
            </a:r>
            <a:endParaRPr lang="ru-RU" sz="2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96574" y="2492896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Глава администрации города Кузнецка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Златогорский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Александрович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Ленина, 191, город Кузнецк, Пензенская область, Россия, 442530.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Тел/факс: (84157)3-31-43, 89374000742/ (84157)3-31-35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kuzg_adm@sura.ru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62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rodkuzneck.ru/download/-%D0%BF%D0%BE%D1%80%D1%83%D1%87%D0%B5%D0%BD%D0%B8%D1%8F%20%20%D1%81%20%D1%82%D0%B5%D0%BA%D1%81%D1%82%D0%BE%D0%BC%20%D0%B8%20%D1%81%D0%B0%D0%B9%D1%82%D0%BE%D0%BC%20%D0%B4%D0%BB%D1%8F%20%D1%81%D0%B0%D0%B9%D1%82%D0%B0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7498804" cy="374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7191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692696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Географическое положение</a:t>
            </a:r>
            <a:endParaRPr lang="ru-RU" sz="2800" dirty="0"/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84" t="9091" r="8669" b="33884"/>
          <a:stretch>
            <a:fillRect/>
          </a:stretch>
        </p:blipFill>
        <p:spPr bwMode="auto">
          <a:xfrm>
            <a:off x="689482" y="1772816"/>
            <a:ext cx="7821676" cy="449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6029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Структура отраслей экономики города Кузнецка</a:t>
            </a:r>
            <a:endParaRPr lang="ru-RU" sz="24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392985"/>
              </p:ext>
            </p:extLst>
          </p:nvPr>
        </p:nvGraphicFramePr>
        <p:xfrm>
          <a:off x="1572787" y="1967632"/>
          <a:ext cx="5432553" cy="336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280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Основные показатели социально-экономического развития города Кузнецка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69566"/>
              </p:ext>
            </p:extLst>
          </p:nvPr>
        </p:nvGraphicFramePr>
        <p:xfrm>
          <a:off x="1187624" y="2132856"/>
          <a:ext cx="6912767" cy="4032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9997"/>
                <a:gridCol w="1866385"/>
                <a:gridCol w="1866385"/>
              </a:tblGrid>
              <a:tr h="338584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% к 2022 году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46603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инвестиций, млрд. руб.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2,05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92923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Объем отгруженных товаров собственного производства (выполненных работ, оказанных услуг) по крупным и средним предприятиям, млн. руб.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17736,8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38584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Товарооборот, млн. руб.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8503,9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111,6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15754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по крупным и средним предприятиям, руб./мес. (январь-ноябрь)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41586,6</a:t>
                      </a:r>
                      <a:endParaRPr lang="ru-RU" sz="1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116,25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4697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69269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Инвестиционная политика города Кузнецка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79031" y="1859340"/>
            <a:ext cx="6534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Цели инвестиционной политики города Кузнецка</a:t>
            </a:r>
            <a:r>
              <a:rPr lang="ru-RU" sz="2400" b="1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- увеличение количества субъектов малого и среднего бизнеса;</a:t>
            </a:r>
            <a:br>
              <a:rPr lang="ru-RU" sz="2400" dirty="0"/>
            </a:br>
            <a:r>
              <a:rPr lang="ru-RU" sz="2400" dirty="0"/>
              <a:t>- привлечение инвестиций для интенсивного экономического развития города Кузнецка;</a:t>
            </a:r>
            <a:br>
              <a:rPr lang="ru-RU" sz="2400" dirty="0"/>
            </a:br>
            <a:r>
              <a:rPr lang="ru-RU" sz="2400" dirty="0"/>
              <a:t>- повышение инвестиционной привлекательности города Кузнецка;</a:t>
            </a:r>
            <a:br>
              <a:rPr lang="ru-RU" sz="2400" dirty="0"/>
            </a:br>
            <a:r>
              <a:rPr lang="ru-RU" sz="2400" dirty="0"/>
              <a:t>- улучшение инвестиционного климата в городе Кузнецке.</a:t>
            </a:r>
          </a:p>
        </p:txBody>
      </p:sp>
    </p:spTree>
    <p:extLst>
      <p:ext uri="{BB962C8B-B14F-4D97-AF65-F5344CB8AC3E}">
        <p14:creationId xmlns:p14="http://schemas.microsoft.com/office/powerpoint/2010/main" val="30532280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Инвестиционная политика города Кузнецка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58771"/>
            <a:ext cx="781286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b="1" u="sng" dirty="0"/>
              <a:t>Задачи инвестиционной политики города Кузнецка.</a:t>
            </a:r>
            <a:r>
              <a:rPr lang="ru-RU" sz="1500" dirty="0"/>
              <a:t/>
            </a:r>
            <a:br>
              <a:rPr lang="ru-RU" sz="1500" dirty="0"/>
            </a:br>
            <a:r>
              <a:rPr lang="ru-RU" sz="1500" dirty="0"/>
              <a:t>- создание системы, обеспечивающей эффективное взаимодействие администрации города Кузнецка со всеми участниками инвестиционной деятельности;</a:t>
            </a:r>
            <a:br>
              <a:rPr lang="ru-RU" sz="1500" dirty="0"/>
            </a:br>
            <a:r>
              <a:rPr lang="ru-RU" sz="1500" dirty="0"/>
              <a:t>- создание механизмов, обеспечивающих формирование инвестиционной инфраструктуры и развитие инвестиционного потенциала города Кузнецка;</a:t>
            </a:r>
            <a:br>
              <a:rPr lang="ru-RU" sz="1500" dirty="0"/>
            </a:br>
            <a:r>
              <a:rPr lang="ru-RU" sz="1500" dirty="0"/>
              <a:t>- формирование благоприятного инвестиционного имиджа города Кузнецка;</a:t>
            </a:r>
            <a:br>
              <a:rPr lang="ru-RU" sz="1500" dirty="0"/>
            </a:br>
            <a:r>
              <a:rPr lang="ru-RU" sz="1500" dirty="0"/>
              <a:t>- организация взаимодействия с институтами развития Пензенской области, разработка совместных планов работ;</a:t>
            </a:r>
            <a:br>
              <a:rPr lang="ru-RU" sz="1500" dirty="0"/>
            </a:br>
            <a:r>
              <a:rPr lang="ru-RU" sz="1500" dirty="0"/>
              <a:t>- информационная прозрачность инвестиционной политики города Кузнецка при помощи средств массовой информации и информационно-телекоммуникационной сети «Интернет»;</a:t>
            </a:r>
            <a:br>
              <a:rPr lang="ru-RU" sz="1500" dirty="0"/>
            </a:br>
            <a:r>
              <a:rPr lang="ru-RU" sz="1500" dirty="0"/>
              <a:t>- повышение квалификации муниципальных служащих, ответственных за развитие инвестиционной и предпринимательской деятельности;</a:t>
            </a:r>
            <a:br>
              <a:rPr lang="ru-RU" sz="1500" dirty="0"/>
            </a:br>
            <a:r>
              <a:rPr lang="ru-RU" sz="1500" dirty="0"/>
              <a:t>- активное функционирование каналов прямой связи потенциальных инвесторов и Главы администрации города Кузнецка.</a:t>
            </a:r>
          </a:p>
          <a:p>
            <a:r>
              <a:rPr lang="ru-RU" sz="1500" dirty="0"/>
              <a:t>Достижение целей должно быть обеспечено за счет привлечения инвестиций в экономику, что требует качественного улучшения инвестиционного климата города Кузнецка в виде:</a:t>
            </a:r>
            <a:br>
              <a:rPr lang="ru-RU" sz="1500" dirty="0"/>
            </a:br>
            <a:r>
              <a:rPr lang="ru-RU" sz="1500" dirty="0"/>
              <a:t>- инженерной и территориально-пространственной инфраструктуры для реализации инвестиционных проектов, соответствующей потребностям инвестора;</a:t>
            </a:r>
            <a:br>
              <a:rPr lang="ru-RU" sz="1500" dirty="0"/>
            </a:br>
            <a:r>
              <a:rPr lang="ru-RU" sz="1500" dirty="0"/>
              <a:t>- обеспечения информационной доступности по вопросам предоставления земельных участков.</a:t>
            </a:r>
            <a:endParaRPr lang="ru-RU" sz="15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22754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Инвестиционная политика города Кузнецка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58771"/>
            <a:ext cx="781286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/>
              <a:t>Конкурентные преимущества:</a:t>
            </a:r>
            <a:endParaRPr lang="ru-RU" sz="17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выгодное географическое положение;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прекрасные природные ресурсы и климатические условия средней полосы России;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развитый машиностроительный комплекс;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наличие квалифицированных трудовых ресурсов,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развитая структура современных средств связи;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развитая коммунальная инфраструктура;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широкий выбор инвестиционных площадок, обеспеченных полным набором необходимой инфраструктуры (газо- и водоснабжение, электроэнергия, подъездные пути и т.д.);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развитая система розничной торговли и бытовых услуг;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/>
              <a:t>развитая система финансово-кредитных организаций;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1700" dirty="0" smtClean="0"/>
              <a:t>стабильная </a:t>
            </a:r>
            <a:r>
              <a:rPr lang="ru-RU" sz="1700" dirty="0"/>
              <a:t>экономическая, социальная и политическая обстановка.</a:t>
            </a:r>
          </a:p>
        </p:txBody>
      </p:sp>
    </p:spTree>
    <p:extLst>
      <p:ext uri="{BB962C8B-B14F-4D97-AF65-F5344CB8AC3E}">
        <p14:creationId xmlns:p14="http://schemas.microsoft.com/office/powerpoint/2010/main" val="26431985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404664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Трудовой потенциал города Кузнецка</a:t>
            </a:r>
            <a:endParaRPr lang="ru-RU" sz="24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135336"/>
              </p:ext>
            </p:extLst>
          </p:nvPr>
        </p:nvGraphicFramePr>
        <p:xfrm>
          <a:off x="971600" y="1268760"/>
          <a:ext cx="6696744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794484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357</Words>
  <Application>Microsoft Office PowerPoint</Application>
  <PresentationFormat>Экран (4:3)</PresentationFormat>
  <Paragraphs>82</Paragraphs>
  <Slides>16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Поток</vt:lpstr>
      <vt:lpstr>Диаграмма Microsoft Graph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Строительство завода по производству ЛДСП</dc:title>
  <dc:creator>user</dc:creator>
  <cp:lastModifiedBy>Бахтуева Елена Николаевна</cp:lastModifiedBy>
  <cp:revision>84</cp:revision>
  <cp:lastPrinted>2016-09-28T11:59:44Z</cp:lastPrinted>
  <dcterms:created xsi:type="dcterms:W3CDTF">2015-07-20T07:23:15Z</dcterms:created>
  <dcterms:modified xsi:type="dcterms:W3CDTF">2024-02-16T14:06:52Z</dcterms:modified>
</cp:coreProperties>
</file>